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6101" r:id="rId2"/>
    <p:sldId id="6146" r:id="rId3"/>
    <p:sldId id="6149" r:id="rId4"/>
    <p:sldId id="6147" r:id="rId5"/>
    <p:sldId id="6148" r:id="rId6"/>
    <p:sldId id="6144" r:id="rId7"/>
    <p:sldId id="6145" r:id="rId8"/>
  </p:sldIdLst>
  <p:sldSz cx="12192000" cy="6858000"/>
  <p:notesSz cx="9296400" cy="7010400"/>
  <p:custShowLst>
    <p:custShow name="Announcements" id="0">
      <p:sldLst/>
    </p:custShow>
  </p:custShowLst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400"/>
    <a:srgbClr val="008000"/>
    <a:srgbClr val="CCFFCC"/>
    <a:srgbClr val="000000"/>
    <a:srgbClr val="FFD579"/>
    <a:srgbClr val="F4E8D1"/>
    <a:srgbClr val="331800"/>
    <a:srgbClr val="1B0000"/>
    <a:srgbClr val="462C1D"/>
    <a:srgbClr val="3C1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D320F-7B31-40F7-B8B1-0E900E755ED8}" v="619" dt="2025-08-15T17:55:10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1" autoAdjust="0"/>
    <p:restoredTop sz="95102"/>
  </p:normalViewPr>
  <p:slideViewPr>
    <p:cSldViewPr snapToGrid="0">
      <p:cViewPr varScale="1">
        <p:scale>
          <a:sx n="86" d="100"/>
          <a:sy n="86" d="100"/>
        </p:scale>
        <p:origin x="944" y="2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634D20-15D1-6444-954A-46FCD0BEB6ED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D1866F-AE1C-7E4A-AD83-B986DFC44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4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75322-6185-0347-90DD-45F450693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2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B826F-6D96-2CD9-765A-1E5D8299C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7696CA-6597-06C2-8D72-9529860CD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57045-5925-9300-5D38-0839BE37D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B8B14-00A8-0631-97FB-678D544099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75322-6185-0347-90DD-45F4506932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2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FCDAE-D118-1D5B-317F-C4843B533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C419B5-F3B8-4AF0-1527-815D85758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2A8EC2-31E9-2CF5-7A0C-30A4F10CE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C7FDF-1B44-22CE-E61B-B3FF151E99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75322-6185-0347-90DD-45F4506932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9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F11BB-47EB-DE78-D4C8-E6368B5DC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7E29E9-0E33-A548-55DA-6449CC9A5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0DAC8-5EDF-54A7-1F36-9CE7EC4A9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83887-5C5A-75F9-3717-92BDF2785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75322-6185-0347-90DD-45F4506932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9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61206-4F46-4BDE-5045-EE7FB0E90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3378A-E4D8-E2BF-F4BE-50655B181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E0AA43-CB4D-CFAE-8684-DA1720BAE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FC916-5018-FE47-E18D-4865EA361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75322-6185-0347-90DD-45F4506932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6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75322-6185-0347-90DD-45F4506932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62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75322-6185-0347-90DD-45F4506932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0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E7D0CF-F8BF-4FE3-AA5B-8E3B1D8119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B136F2-D2ED-4ABB-AAB2-A2AD8E36B062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E7D0CF-F8BF-4FE3-AA5B-8E3B1D8119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E3B136F2-D2ED-4ABB-AAB2-A2AD8E36B062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D7E7D0CF-F8BF-4FE3-AA5B-8E3B1D8119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E3B136F2-D2ED-4ABB-AAB2-A2AD8E36B062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D7E7D0CF-F8BF-4FE3-AA5B-8E3B1D8119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E3B136F2-D2ED-4ABB-AAB2-A2AD8E36B062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D7E7D0CF-F8BF-4FE3-AA5B-8E3B1D8119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E3B136F2-D2ED-4ABB-AAB2-A2AD8E36B062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D7E7D0CF-F8BF-4FE3-AA5B-8E3B1D8119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E3B136F2-D2ED-4ABB-AAB2-A2AD8E36B062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D7E7D0CF-F8BF-4FE3-AA5B-8E3B1D8119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E3B136F2-D2ED-4ABB-AAB2-A2AD8E36B062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D7E7D0CF-F8BF-4FE3-AA5B-8E3B1D8119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E3B136F2-D2ED-4ABB-AAB2-A2AD8E36B062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D7E7D0CF-F8BF-4FE3-AA5B-8E3B1D8119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E3B136F2-D2ED-4ABB-AAB2-A2AD8E36B062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D7E7D0CF-F8BF-4FE3-AA5B-8E3B1D8119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E3B136F2-D2ED-4ABB-AAB2-A2AD8E36B062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D7E7D0CF-F8BF-4FE3-AA5B-8E3B1D8119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E3B136F2-D2ED-4ABB-AAB2-A2AD8E36B062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D7E7D0CF-F8BF-4FE3-AA5B-8E3B1D8119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CD490-6831-3C0E-7FE2-D62EB2B82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20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4FDE-3CF2-22E1-4992-276005506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BF5AC-2E0F-CBAB-AE96-048CD215EC61}"/>
              </a:ext>
            </a:extLst>
          </p:cNvPr>
          <p:cNvSpPr txBox="1"/>
          <p:nvPr/>
        </p:nvSpPr>
        <p:spPr>
          <a:xfrm>
            <a:off x="393195" y="1045284"/>
            <a:ext cx="114748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Burying the Old Life and Being Raised to New Life in Christ, Our Savior &amp; King</a:t>
            </a:r>
          </a:p>
        </p:txBody>
      </p:sp>
    </p:spTree>
    <p:extLst>
      <p:ext uri="{BB962C8B-B14F-4D97-AF65-F5344CB8AC3E}">
        <p14:creationId xmlns:p14="http://schemas.microsoft.com/office/powerpoint/2010/main" val="31937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2DC0E-501B-FB1C-C8D9-872A928F5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EF9958-5201-345E-ABF5-BD62F1ACF96C}"/>
              </a:ext>
            </a:extLst>
          </p:cNvPr>
          <p:cNvSpPr txBox="1"/>
          <p:nvPr/>
        </p:nvSpPr>
        <p:spPr>
          <a:xfrm>
            <a:off x="427303" y="307283"/>
            <a:ext cx="113215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why, the when, and the who of baptism</a:t>
            </a:r>
            <a:endParaRPr lang="en-US" sz="390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BFED3A-ABE6-FEF2-92F9-DC6F81AD7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18178"/>
              </p:ext>
            </p:extLst>
          </p:nvPr>
        </p:nvGraphicFramePr>
        <p:xfrm>
          <a:off x="418441" y="1414622"/>
          <a:ext cx="11261165" cy="1467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1165">
                  <a:extLst>
                    <a:ext uri="{9D8B030D-6E8A-4147-A177-3AD203B41FA5}">
                      <a16:colId xmlns:a16="http://schemas.microsoft.com/office/drawing/2014/main" val="3280908109"/>
                    </a:ext>
                  </a:extLst>
                </a:gridCol>
              </a:tblGrid>
              <a:tr h="827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400" b="1" i="1" u="sng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Why should you be baptized?</a:t>
                      </a:r>
                      <a:r>
                        <a:rPr lang="en-US" sz="3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Because Jesus commanded it and it is a public proclamation of identifying with Jesus in death and in resurrection to new life.</a:t>
                      </a:r>
                      <a:endParaRPr lang="en-US" sz="3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3" marR="4233" marT="423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0916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6FE4597-2B02-56C6-B381-E03080B22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99370"/>
              </p:ext>
            </p:extLst>
          </p:nvPr>
        </p:nvGraphicFramePr>
        <p:xfrm>
          <a:off x="427303" y="4763168"/>
          <a:ext cx="11261164" cy="1467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1164">
                  <a:extLst>
                    <a:ext uri="{9D8B030D-6E8A-4147-A177-3AD203B41FA5}">
                      <a16:colId xmlns:a16="http://schemas.microsoft.com/office/drawing/2014/main" val="2589578342"/>
                    </a:ext>
                  </a:extLst>
                </a:gridCol>
              </a:tblGrid>
              <a:tr h="81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4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Who should be baptized?</a:t>
                      </a:r>
                      <a:r>
                        <a:rPr lang="en-US" sz="3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EVERYONE who has repented, counted the cost of following Christ, and is walking the narrow path that Jesus calls us to.</a:t>
                      </a:r>
                      <a:endParaRPr lang="en-US" sz="3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3" marR="4233" marT="423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221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3A6B5B6-20B4-2E56-71E3-990707769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6"/>
              </p:ext>
            </p:extLst>
          </p:nvPr>
        </p:nvGraphicFramePr>
        <p:xfrm>
          <a:off x="418440" y="3088895"/>
          <a:ext cx="11261165" cy="1467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1165">
                  <a:extLst>
                    <a:ext uri="{9D8B030D-6E8A-4147-A177-3AD203B41FA5}">
                      <a16:colId xmlns:a16="http://schemas.microsoft.com/office/drawing/2014/main" val="3280908109"/>
                    </a:ext>
                  </a:extLst>
                </a:gridCol>
              </a:tblGrid>
              <a:tr h="792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400" b="1" i="1" u="sng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When should you be baptized?</a:t>
                      </a:r>
                      <a:r>
                        <a:rPr lang="en-US" sz="3400" b="1" i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31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Baptism should take place once you have repented, placed your faith and trust in Jesus, and have chosen to follow Him.</a:t>
                      </a:r>
                      <a:endParaRPr lang="en-US" sz="3100" b="0" i="1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3" marR="4233" marT="4233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09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1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516D7C-A2EB-AF24-B206-FC184125B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057399-3772-B931-F388-510C92062DC6}"/>
              </a:ext>
            </a:extLst>
          </p:cNvPr>
          <p:cNvSpPr txBox="1"/>
          <p:nvPr/>
        </p:nvSpPr>
        <p:spPr>
          <a:xfrm>
            <a:off x="392338" y="397220"/>
            <a:ext cx="114748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28:18-20 (NKJV) 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And Jesus came and spoke to them, saying, "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authority has been given to Me in heaven and on earth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therefore and make disciples of all the nations, </a:t>
            </a:r>
            <a:r>
              <a:rPr lang="en-US" sz="280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baptizing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them in </a:t>
            </a:r>
            <a:r>
              <a:rPr lang="en-US" sz="280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Father and of the Son and of the Holy Spirit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highlight>
                  <a:srgbClr val="6734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 them to observe all things that I have commanded you; and lo, I am with you always, </a:t>
            </a:r>
            <a:r>
              <a:rPr lang="en-US" sz="2800" i="1" dirty="0">
                <a:solidFill>
                  <a:schemeClr val="bg1"/>
                </a:solidFill>
                <a:highlight>
                  <a:srgbClr val="6734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</a:t>
            </a:r>
            <a:r>
              <a:rPr lang="en-US" sz="2800" dirty="0">
                <a:solidFill>
                  <a:schemeClr val="bg1"/>
                </a:solidFill>
                <a:highlight>
                  <a:srgbClr val="6734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the end of the age." Amen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EC17F-D14E-157F-E6CA-EF7EFF42F460}"/>
              </a:ext>
            </a:extLst>
          </p:cNvPr>
          <p:cNvSpPr txBox="1"/>
          <p:nvPr/>
        </p:nvSpPr>
        <p:spPr>
          <a:xfrm>
            <a:off x="392337" y="3040277"/>
            <a:ext cx="11474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2:37-38 (CSB)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37 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they heard this, they were pierced to the heart and said to Peter and the rest of the apostles, “Brothers, what should we do?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38 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replied, “Repent and be </a:t>
            </a:r>
            <a:r>
              <a:rPr lang="en-US" sz="280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baptized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each of you, in the name of Jesus Christ for the forgiveness of your sins, and you will receive the gift of the Holy Spirit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804EF-7C08-461C-3EF4-10E56277CCDB}"/>
              </a:ext>
            </a:extLst>
          </p:cNvPr>
          <p:cNvSpPr txBox="1"/>
          <p:nvPr/>
        </p:nvSpPr>
        <p:spPr>
          <a:xfrm>
            <a:off x="392336" y="5287046"/>
            <a:ext cx="1132150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0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β</a:t>
            </a:r>
            <a:r>
              <a:rPr lang="el-GR" sz="30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απτίζω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baptizō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3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To baptize (to immerse, dip, dye)</a:t>
            </a:r>
          </a:p>
          <a:p>
            <a:pPr>
              <a:spcAft>
                <a:spcPts val="800"/>
              </a:spcAft>
            </a:pPr>
            <a:r>
              <a:rPr lang="en-US" sz="30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βάπ</a:t>
            </a:r>
            <a:r>
              <a:rPr lang="en-US" sz="3000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τω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bapto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3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I baptize (I immerse, dip, dye)</a:t>
            </a:r>
          </a:p>
        </p:txBody>
      </p:sp>
    </p:spTree>
    <p:extLst>
      <p:ext uri="{BB962C8B-B14F-4D97-AF65-F5344CB8AC3E}">
        <p14:creationId xmlns:p14="http://schemas.microsoft.com/office/powerpoint/2010/main" val="36836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9BECA0-3454-FEAA-38B4-60AE082F5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1D8BA1-9DB6-FF03-DF03-9FD3C29EA1E0}"/>
              </a:ext>
            </a:extLst>
          </p:cNvPr>
          <p:cNvSpPr txBox="1"/>
          <p:nvPr/>
        </p:nvSpPr>
        <p:spPr>
          <a:xfrm>
            <a:off x="392338" y="397220"/>
            <a:ext cx="114748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8:36-38 (NASB</a:t>
            </a: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1995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As they went along the road they came to some water; and the eunuch said, "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Look! Water! What prevents me from being </a:t>
            </a:r>
            <a:r>
              <a:rPr lang="en-US" sz="280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baptized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?" 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[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Philip said, "If you believe with all your heart, you may." And he answered and said, "I believe that Jesus Christ is the Son of God.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"] 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 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highlight>
                  <a:srgbClr val="6734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he ordered the chariot to stop; and they both went down into the water, Philip as well as the eunuch, and he </a:t>
            </a:r>
            <a:r>
              <a:rPr lang="en-US" sz="280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baptized</a:t>
            </a:r>
            <a:r>
              <a:rPr lang="en-US" sz="2800" dirty="0">
                <a:solidFill>
                  <a:schemeClr val="bg1"/>
                </a:solidFill>
                <a:highlight>
                  <a:srgbClr val="6734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him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DF05F-B400-7FCD-378B-E4566B5BEEE1}"/>
              </a:ext>
            </a:extLst>
          </p:cNvPr>
          <p:cNvSpPr txBox="1"/>
          <p:nvPr/>
        </p:nvSpPr>
        <p:spPr>
          <a:xfrm>
            <a:off x="392338" y="3429000"/>
            <a:ext cx="11474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10:44;47-48 (NIV) 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Peter was still speaking these words, the Holy Spirit came on all who heard the message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b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“</a:t>
            </a:r>
            <a:r>
              <a:rPr lang="en-US" sz="2800" dirty="0">
                <a:solidFill>
                  <a:schemeClr val="bg1"/>
                </a:solidFill>
                <a:highlight>
                  <a:srgbClr val="6734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Surely no one can stand in the way of their being </a:t>
            </a:r>
            <a:r>
              <a:rPr lang="en-US" sz="280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baptized</a:t>
            </a:r>
            <a:r>
              <a:rPr lang="en-US" sz="2800" dirty="0">
                <a:solidFill>
                  <a:schemeClr val="bg1"/>
                </a:solidFill>
                <a:highlight>
                  <a:srgbClr val="6734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water. They have received the Holy Spirit just as we have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he ordered that they be </a:t>
            </a:r>
            <a:r>
              <a:rPr lang="en-US" sz="280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baptized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name of Jesus Christ. Then they asked Peter to stay with them for a few days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85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12FB0-F23D-7242-B3D7-EB1AF6816F4C}"/>
              </a:ext>
            </a:extLst>
          </p:cNvPr>
          <p:cNvSpPr txBox="1"/>
          <p:nvPr/>
        </p:nvSpPr>
        <p:spPr>
          <a:xfrm>
            <a:off x="397972" y="337908"/>
            <a:ext cx="11474807" cy="449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Identifying with 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largest family; God’s Kingdom/ Becoming Like Christ</a:t>
            </a:r>
          </a:p>
          <a:p>
            <a:pPr algn="ctr">
              <a:spcAft>
                <a:spcPts val="800"/>
              </a:spcAft>
            </a:pP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Galatians 3:27-29 (CSB) </a:t>
            </a:r>
            <a:r>
              <a:rPr lang="en-US" sz="325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27 </a:t>
            </a:r>
            <a:r>
              <a:rPr lang="en-US" sz="325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those of you who were </a:t>
            </a:r>
            <a:r>
              <a:rPr lang="en-US" sz="325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baptized</a:t>
            </a:r>
            <a:r>
              <a:rPr lang="en-US" sz="325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into Christ </a:t>
            </a:r>
            <a:r>
              <a:rPr lang="en-US" sz="325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been clothed with Christ</a:t>
            </a:r>
            <a:r>
              <a:rPr lang="en-US" sz="32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en-US" sz="325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28 </a:t>
            </a:r>
            <a:r>
              <a:rPr lang="en-US" sz="325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no Jew or Greek, slave or free, male and female; since you are all one in Christ Jesus</a:t>
            </a:r>
            <a:r>
              <a:rPr lang="en-US" sz="32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en-US" sz="325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29 </a:t>
            </a:r>
            <a:r>
              <a:rPr lang="en-US" sz="3250" dirty="0">
                <a:solidFill>
                  <a:schemeClr val="bg1"/>
                </a:solidFill>
                <a:highlight>
                  <a:srgbClr val="6734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if you belong to Christ, then you are Abraham’s seed, heirs according to the promise</a:t>
            </a:r>
            <a:r>
              <a:rPr lang="en-US" sz="32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54FD1528-3C86-CA1E-669A-B928864E380A}"/>
              </a:ext>
            </a:extLst>
          </p:cNvPr>
          <p:cNvSpPr/>
          <p:nvPr/>
        </p:nvSpPr>
        <p:spPr>
          <a:xfrm>
            <a:off x="364230" y="4675797"/>
            <a:ext cx="11508549" cy="1725003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you’ve been baptized, have you been “clothed with Christ” or do you still look outwardly and inwardly like you’ve never been redeemed?</a:t>
            </a:r>
          </a:p>
        </p:txBody>
      </p:sp>
    </p:spTree>
    <p:extLst>
      <p:ext uri="{BB962C8B-B14F-4D97-AF65-F5344CB8AC3E}">
        <p14:creationId xmlns:p14="http://schemas.microsoft.com/office/powerpoint/2010/main" val="28786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12FB0-F23D-7242-B3D7-EB1AF6816F4C}"/>
              </a:ext>
            </a:extLst>
          </p:cNvPr>
          <p:cNvSpPr txBox="1"/>
          <p:nvPr/>
        </p:nvSpPr>
        <p:spPr>
          <a:xfrm>
            <a:off x="392338" y="397220"/>
            <a:ext cx="114748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6:1-7 (LSB)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1 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shall we say then? Are we to continue in sin so that grace may increase? </a:t>
            </a:r>
            <a:r>
              <a:rPr lang="en-US" sz="2800" baseline="300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2 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it never be! How shall we who died to sin still live in it?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3 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do you not know that all of us who were </a:t>
            </a:r>
            <a:r>
              <a:rPr lang="en-US" sz="280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baptized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into Christ Jesus were </a:t>
            </a:r>
            <a:r>
              <a:rPr lang="en-US" sz="280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baptized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into His death </a:t>
            </a:r>
            <a:r>
              <a:rPr lang="en-US" sz="2800" baseline="300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4 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There-fore we were buried with Him through </a:t>
            </a:r>
            <a:r>
              <a:rPr lang="en-US" sz="2800" dirty="0">
                <a:solidFill>
                  <a:schemeClr val="bg1"/>
                </a:solidFill>
                <a:highlight>
                  <a:srgbClr val="8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baptism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into death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>
                <a:solidFill>
                  <a:schemeClr val="bg1"/>
                </a:solidFill>
                <a:highlight>
                  <a:srgbClr val="6734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that as Christ was raised from the dead through the glory of the Father, so we too might walk in newness of life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5 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 if we have become united with </a:t>
            </a:r>
            <a:r>
              <a:rPr lang="en-US" sz="2800" i="1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in the likeness of His death, certainly we shall also be </a:t>
            </a:r>
            <a:r>
              <a:rPr lang="en-US" sz="2800" i="1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likeness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of His resurrection, </a:t>
            </a:r>
            <a:r>
              <a:rPr lang="en-US" sz="2800" baseline="300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6 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this, that our old man was crucified with </a:t>
            </a:r>
            <a:r>
              <a:rPr lang="en-US" sz="2800" i="1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</a:t>
            </a:r>
            <a:r>
              <a:rPr lang="en-US" sz="2800" dirty="0">
                <a:solidFill>
                  <a:schemeClr val="bg1"/>
                </a:solidFill>
                <a:highlight>
                  <a:srgbClr val="0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order that our body of sin might be done away with, so that we would no longer be slaves to sin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 </a:t>
            </a:r>
            <a:r>
              <a:rPr lang="en-US" sz="2800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7 </a:t>
            </a:r>
            <a:r>
              <a:rPr lang="en-US" sz="2800" dirty="0">
                <a:solidFill>
                  <a:schemeClr val="bg1"/>
                </a:solidFill>
                <a:highlight>
                  <a:srgbClr val="0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 he who has died has been justified from sin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9EBD6772-6E73-5FB9-9AE9-E4E2D9360673}"/>
              </a:ext>
            </a:extLst>
          </p:cNvPr>
          <p:cNvSpPr/>
          <p:nvPr/>
        </p:nvSpPr>
        <p:spPr>
          <a:xfrm>
            <a:off x="341725" y="5520999"/>
            <a:ext cx="11508549" cy="1013254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ready to demonstrate you’ve left the old life behind and identify with Christ through the public proclamation of baptism?</a:t>
            </a:r>
          </a:p>
        </p:txBody>
      </p:sp>
    </p:spTree>
    <p:extLst>
      <p:ext uri="{BB962C8B-B14F-4D97-AF65-F5344CB8AC3E}">
        <p14:creationId xmlns:p14="http://schemas.microsoft.com/office/powerpoint/2010/main" val="17200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ID" val="4251a73a-6dab-48d8-950a-2cc4b7570a6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mes Sermon Template" id="{A8B4A97F-B7ED-4C6B-9FA3-77FCB390BEFC}" vid="{DFED0119-4D99-46A7-9ABA-8DB87ADA9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James Sermon Template</Template>
  <TotalTime>48709</TotalTime>
  <Words>809</Words>
  <Application>Microsoft Office PowerPoint</Application>
  <PresentationFormat>Widescreen</PresentationFormat>
  <Paragraphs>30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Bender</dc:creator>
  <cp:lastModifiedBy>Chris Bender</cp:lastModifiedBy>
  <cp:revision>52</cp:revision>
  <cp:lastPrinted>2022-11-25T22:42:28Z</cp:lastPrinted>
  <dcterms:created xsi:type="dcterms:W3CDTF">2022-04-18T20:01:07Z</dcterms:created>
  <dcterms:modified xsi:type="dcterms:W3CDTF">2025-08-15T20:36:38Z</dcterms:modified>
</cp:coreProperties>
</file>